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6"/>
  </p:notesMasterIdLst>
  <p:sldIdLst>
    <p:sldId id="343" r:id="rId2"/>
    <p:sldId id="344" r:id="rId3"/>
    <p:sldId id="354" r:id="rId4"/>
    <p:sldId id="35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ra Muellner" initials="PM" lastIdx="1" clrIdx="0">
    <p:extLst>
      <p:ext uri="{19B8F6BF-5375-455C-9EA6-DF929625EA0E}">
        <p15:presenceInfo xmlns:p15="http://schemas.microsoft.com/office/powerpoint/2012/main" userId="Petra Muellner" providerId="None"/>
      </p:ext>
    </p:extLst>
  </p:cmAuthor>
  <p:cmAuthor id="2" name="Anna" initials="A" lastIdx="1" clrIdx="1">
    <p:extLst>
      <p:ext uri="{19B8F6BF-5375-455C-9EA6-DF929625EA0E}">
        <p15:presenceInfo xmlns:p15="http://schemas.microsoft.com/office/powerpoint/2012/main" userId="Ann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515E"/>
    <a:srgbClr val="FD7F01"/>
    <a:srgbClr val="FEA64F"/>
    <a:srgbClr val="00ADD8"/>
    <a:srgbClr val="68BE6A"/>
    <a:srgbClr val="444444"/>
    <a:srgbClr val="CAE8CB"/>
    <a:srgbClr val="C1B084"/>
    <a:srgbClr val="EDEDED"/>
    <a:srgbClr val="91C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3890" autoAdjust="0"/>
  </p:normalViewPr>
  <p:slideViewPr>
    <p:cSldViewPr snapToGrid="0">
      <p:cViewPr varScale="1">
        <p:scale>
          <a:sx n="107" d="100"/>
          <a:sy n="107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sv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03271-FF5F-4227-A2FC-750C6BFD00FF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13AF6-C17D-4522-8338-D8F211C169A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6992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alendar&#10;&#10;Description automatically generated">
            <a:extLst>
              <a:ext uri="{FF2B5EF4-FFF2-40B4-BE49-F238E27FC236}">
                <a16:creationId xmlns:a16="http://schemas.microsoft.com/office/drawing/2014/main" id="{F9E186DE-DAA4-450C-B091-258087EA49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" y="1255"/>
            <a:ext cx="12192001" cy="685674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rgbClr val="05515E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rgbClr val="0551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rgbClr val="0551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rgbClr val="05515E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05515E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F9E97F61-C572-45AC-A205-8ADD4F1672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04018" y="6281267"/>
            <a:ext cx="1521116" cy="37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1694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Navy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9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7C6D348-B04D-45A7-A063-9B0F6590E9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22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B32710-EE82-45AA-B02A-46DD6CD478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81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7A7A19C1-FB9F-434E-ACEA-6EB11B1259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414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Green Background">
    <p:bg>
      <p:bgPr>
        <a:solidFill>
          <a:srgbClr val="68BE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0775" y="1844675"/>
            <a:ext cx="7413625" cy="42497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F749A9F-795D-41C3-A602-CA90E1A59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37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6E60-3B62-4E12-9484-9A1ACA6E229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390777" y="1857240"/>
            <a:ext cx="7413623" cy="3433214"/>
          </a:xfrm>
        </p:spPr>
        <p:txBody>
          <a:bodyPr lIns="0" tIns="0" rIns="0" bIns="0" anchor="ctr">
            <a:normAutofit/>
          </a:bodyPr>
          <a:lstStyle>
            <a:lvl1pPr>
              <a:defRPr sz="5400" b="1">
                <a:solidFill>
                  <a:srgbClr val="68BE6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“Quote Goes Here”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1466268C-4833-4855-95AD-53EB762B2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8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89081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rmAutofit fontScale="90000"/>
          </a:bodyPr>
          <a:lstStyle>
            <a:lvl1pPr>
              <a:defRPr b="0">
                <a:solidFill>
                  <a:srgbClr val="444444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Presenter details</a:t>
            </a:r>
            <a:br>
              <a:rPr lang="en-AU" sz="2400" dirty="0">
                <a:solidFill>
                  <a:srgbClr val="444444"/>
                </a:solidFill>
              </a:rPr>
            </a:br>
            <a:r>
              <a:rPr lang="en-AU" sz="2400" dirty="0">
                <a:solidFill>
                  <a:srgbClr val="444444"/>
                </a:solidFill>
              </a:rPr>
              <a:t>Contact info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368938" y="6214036"/>
            <a:ext cx="1641150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rgbClr val="444444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Thank you </a:t>
            </a:r>
            <a:r>
              <a:rPr lang="en-NZ" dirty="0"/>
              <a:t>for listening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Connecting data, science and people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 dirty="0"/>
              <a:t>Conference</a:t>
            </a:r>
          </a:p>
          <a:p>
            <a:pPr lvl="0"/>
            <a:r>
              <a:rPr lang="en-US" dirty="0"/>
              <a:t>Month Year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2263170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alendar&#10;&#10;Description automatically generated">
            <a:extLst>
              <a:ext uri="{FF2B5EF4-FFF2-40B4-BE49-F238E27FC236}">
                <a16:creationId xmlns:a16="http://schemas.microsoft.com/office/drawing/2014/main" id="{F9E186DE-DAA4-450C-B091-258087EA49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" y="-1"/>
            <a:ext cx="12192001" cy="6858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C4788C5-5F8A-4B00-A25C-DDFB76F9D1AB}"/>
              </a:ext>
            </a:extLst>
          </p:cNvPr>
          <p:cNvSpPr/>
          <p:nvPr userDrawn="1"/>
        </p:nvSpPr>
        <p:spPr>
          <a:xfrm>
            <a:off x="-3" y="-1"/>
            <a:ext cx="12192000" cy="6851553"/>
          </a:xfrm>
          <a:prstGeom prst="rect">
            <a:avLst/>
          </a:prstGeom>
          <a:gradFill>
            <a:gsLst>
              <a:gs pos="32000">
                <a:srgbClr val="05515E">
                  <a:alpha val="0"/>
                </a:srgbClr>
              </a:gs>
              <a:gs pos="100000">
                <a:srgbClr val="01515E">
                  <a:alpha val="70000"/>
                </a:srgb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756621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688" b="7688"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5552976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573408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5E594-41BF-4DF7-B98C-7436528A3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572" y="-39710"/>
            <a:ext cx="12226572" cy="68977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150F00-81C4-4525-92BD-95486300D407}"/>
              </a:ext>
            </a:extLst>
          </p:cNvPr>
          <p:cNvSpPr/>
          <p:nvPr userDrawn="1"/>
        </p:nvSpPr>
        <p:spPr>
          <a:xfrm>
            <a:off x="-34572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846196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9AB7CE7E-037A-4A1D-A865-B6333A5B84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572" y="-820615"/>
            <a:ext cx="12226572" cy="76786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F2CE3C-7A57-482B-825C-B46BB5F4D24D}"/>
              </a:ext>
            </a:extLst>
          </p:cNvPr>
          <p:cNvSpPr/>
          <p:nvPr userDrawn="1"/>
        </p:nvSpPr>
        <p:spPr>
          <a:xfrm>
            <a:off x="-34572" y="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CBCED00-FA86-47A0-A7FB-C8A7E543DB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68937" y="3207588"/>
            <a:ext cx="5472113" cy="694026"/>
          </a:xfrm>
        </p:spPr>
        <p:txBody>
          <a:bodyPr lIns="0" tIns="0" rIns="0" bIns="0" anchor="t">
            <a:noAutofit/>
          </a:bodyPr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AU" sz="2400" dirty="0">
                <a:solidFill>
                  <a:srgbClr val="444444"/>
                </a:solidFill>
              </a:rPr>
              <a:t>Subtitle goes here</a:t>
            </a:r>
            <a:endParaRPr lang="en-NZ" sz="2400" dirty="0">
              <a:solidFill>
                <a:srgbClr val="444444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3F9F19B-B07A-4C55-B5FB-87B8654D1D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404018" y="6214036"/>
            <a:ext cx="1521112" cy="3787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B5139A-88EF-4502-A85F-94C05104C61E}"/>
              </a:ext>
            </a:extLst>
          </p:cNvPr>
          <p:cNvCxnSpPr>
            <a:cxnSpLocks/>
          </p:cNvCxnSpPr>
          <p:nvPr userDrawn="1"/>
        </p:nvCxnSpPr>
        <p:spPr>
          <a:xfrm>
            <a:off x="407988" y="1579198"/>
            <a:ext cx="154463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32764E-69AC-4527-A6CD-232140598D61}"/>
              </a:ext>
            </a:extLst>
          </p:cNvPr>
          <p:cNvCxnSpPr>
            <a:cxnSpLocks/>
          </p:cNvCxnSpPr>
          <p:nvPr userDrawn="1"/>
        </p:nvCxnSpPr>
        <p:spPr>
          <a:xfrm>
            <a:off x="2390776" y="1579198"/>
            <a:ext cx="546893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9DD736-8F52-4BE4-A2E4-C02289049D2E}"/>
              </a:ext>
            </a:extLst>
          </p:cNvPr>
          <p:cNvCxnSpPr>
            <a:cxnSpLocks/>
          </p:cNvCxnSpPr>
          <p:nvPr userDrawn="1"/>
        </p:nvCxnSpPr>
        <p:spPr>
          <a:xfrm>
            <a:off x="2387600" y="6084069"/>
            <a:ext cx="9396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05BF7-A79E-4C2C-9FA8-84B88C174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7" y="1865313"/>
            <a:ext cx="5468938" cy="1120775"/>
          </a:xfrm>
        </p:spPr>
        <p:txBody>
          <a:bodyPr lIns="0" tIns="0" rIns="0" bIns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0BCCC2D-1415-41DD-BC6A-B9CB32B85E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50947" y="6370512"/>
            <a:ext cx="3524250" cy="222250"/>
          </a:xfrm>
        </p:spPr>
        <p:txBody>
          <a:bodyPr lIns="0" tIns="0" rIns="0" bIns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Presenter Name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91B088E-5C3E-4153-A706-A6D3DA54A9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650" y="1866977"/>
            <a:ext cx="1544637" cy="379412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Client, Conference,</a:t>
            </a:r>
          </a:p>
          <a:p>
            <a:pPr lvl="0"/>
            <a:r>
              <a:rPr lang="en-US" dirty="0"/>
              <a:t>Date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982773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0778" y="1089025"/>
            <a:ext cx="74136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6E60-3B62-4E12-9484-9A1ACA6E2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0777" y="1844675"/>
            <a:ext cx="7413623" cy="4332287"/>
          </a:xfrm>
        </p:spPr>
        <p:txBody>
          <a:bodyPr lIns="0" tIns="0" rIns="0" bIns="0"/>
          <a:lstStyle>
            <a:lvl1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44444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896702-E4EF-43BA-B2FC-6515D1538CB6}"/>
              </a:ext>
            </a:extLst>
          </p:cNvPr>
          <p:cNvCxnSpPr>
            <a:cxnSpLocks/>
          </p:cNvCxnSpPr>
          <p:nvPr userDrawn="1"/>
        </p:nvCxnSpPr>
        <p:spPr>
          <a:xfrm>
            <a:off x="2390778" y="764008"/>
            <a:ext cx="74136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BE79E5-F73E-48C5-A2BD-FD8AE322C4A0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4008"/>
            <a:ext cx="1544637" cy="0"/>
          </a:xfrm>
          <a:prstGeom prst="line">
            <a:avLst/>
          </a:prstGeom>
          <a:ln w="127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5F0AD4BE-4A96-4C2E-B93D-DC9D19278D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089025"/>
            <a:ext cx="1544637" cy="282573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 b="1">
                <a:solidFill>
                  <a:srgbClr val="444444"/>
                </a:solidFill>
              </a:defRPr>
            </a:lvl1pPr>
          </a:lstStyle>
          <a:p>
            <a:pPr lvl="0"/>
            <a:r>
              <a:rPr lang="en-US" dirty="0"/>
              <a:t>Section</a:t>
            </a:r>
            <a:endParaRPr lang="en-NZ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AB593BD9-363F-4B5A-8141-62C2AF4761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6200" y="6092825"/>
            <a:ext cx="1547813" cy="3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0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091" y="1861358"/>
            <a:ext cx="3489322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endParaRPr lang="en-NZ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71E37D-B347-4466-9DCC-AAA1C40DA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287" y="1579198"/>
            <a:ext cx="7451725" cy="451521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NZ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CD815A-9440-44D7-9057-3815EC926613}"/>
              </a:ext>
            </a:extLst>
          </p:cNvPr>
          <p:cNvCxnSpPr>
            <a:cxnSpLocks/>
          </p:cNvCxnSpPr>
          <p:nvPr userDrawn="1"/>
        </p:nvCxnSpPr>
        <p:spPr>
          <a:xfrm>
            <a:off x="446089" y="1579198"/>
            <a:ext cx="348932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>
            <a:extLst>
              <a:ext uri="{FF2B5EF4-FFF2-40B4-BE49-F238E27FC236}">
                <a16:creationId xmlns:a16="http://schemas.microsoft.com/office/drawing/2014/main" id="{41403F4F-19E2-413E-AC99-F9F7588449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70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C82F4A69-0B3A-441F-B919-38D3379F29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572" y="-820615"/>
            <a:ext cx="12226572" cy="76786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5018F8-C672-41A6-A1F1-1C8512203F75}"/>
              </a:ext>
            </a:extLst>
          </p:cNvPr>
          <p:cNvSpPr/>
          <p:nvPr userDrawn="1"/>
        </p:nvSpPr>
        <p:spPr>
          <a:xfrm>
            <a:off x="407988" y="-39710"/>
            <a:ext cx="12226572" cy="6897710"/>
          </a:xfrm>
          <a:prstGeom prst="rect">
            <a:avLst/>
          </a:prstGeom>
          <a:gradFill>
            <a:gsLst>
              <a:gs pos="0">
                <a:srgbClr val="2F5E2A">
                  <a:alpha val="64000"/>
                </a:srgbClr>
              </a:gs>
              <a:gs pos="41000">
                <a:srgbClr val="01515E">
                  <a:alpha val="80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75EC4A-5D94-4016-8AF3-67D70A129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091" y="1861358"/>
            <a:ext cx="9358309" cy="443198"/>
          </a:xfrm>
        </p:spPr>
        <p:txBody>
          <a:bodyPr wrap="square" lIns="0" tIns="0" rIns="0" bIns="0" anchor="t">
            <a:spAutoFit/>
          </a:bodyPr>
          <a:lstStyle>
            <a:lvl1pPr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endParaRPr lang="en-NZ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CD815A-9440-44D7-9057-3815EC926613}"/>
              </a:ext>
            </a:extLst>
          </p:cNvPr>
          <p:cNvCxnSpPr>
            <a:cxnSpLocks/>
          </p:cNvCxnSpPr>
          <p:nvPr userDrawn="1"/>
        </p:nvCxnSpPr>
        <p:spPr>
          <a:xfrm>
            <a:off x="446089" y="1579198"/>
            <a:ext cx="9358311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>
            <a:extLst>
              <a:ext uri="{FF2B5EF4-FFF2-40B4-BE49-F238E27FC236}">
                <a16:creationId xmlns:a16="http://schemas.microsoft.com/office/drawing/2014/main" id="{1A47CB83-2007-489D-ADAE-E52E95B8A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236200" y="6092825"/>
            <a:ext cx="1521112" cy="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96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492251-E8E0-4485-984D-7B5ACB765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041"/>
            <a:ext cx="10515600" cy="701731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1A256-D235-467C-8242-C4ED97294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3871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4" r:id="rId2"/>
    <p:sldLayoutId id="2147483668" r:id="rId3"/>
    <p:sldLayoutId id="2147483669" r:id="rId4"/>
    <p:sldLayoutId id="2147483670" r:id="rId5"/>
    <p:sldLayoutId id="2147483672" r:id="rId6"/>
    <p:sldLayoutId id="2147483650" r:id="rId7"/>
    <p:sldLayoutId id="2147483664" r:id="rId8"/>
    <p:sldLayoutId id="2147483671" r:id="rId9"/>
    <p:sldLayoutId id="2147483660" r:id="rId10"/>
    <p:sldLayoutId id="2147483661" r:id="rId11"/>
    <p:sldLayoutId id="2147483663" r:id="rId12"/>
    <p:sldLayoutId id="2147483667" r:id="rId13"/>
    <p:sldLayoutId id="2147483673" r:id="rId14"/>
    <p:sldLayoutId id="214748364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444444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2" userDrawn="1">
          <p15:clr>
            <a:srgbClr val="F26B43"/>
          </p15:clr>
        </p15:guide>
        <p15:guide id="2" orient="horz" pos="686" userDrawn="1">
          <p15:clr>
            <a:srgbClr val="F26B43"/>
          </p15:clr>
        </p15:guide>
        <p15:guide id="3" orient="horz" pos="3838" userDrawn="1">
          <p15:clr>
            <a:srgbClr val="F26B43"/>
          </p15:clr>
        </p15:guide>
        <p15:guide id="4" orient="horz" pos="1162" userDrawn="1">
          <p15:clr>
            <a:srgbClr val="F26B43"/>
          </p15:clr>
        </p15:guide>
        <p15:guide id="5" pos="257" userDrawn="1">
          <p15:clr>
            <a:srgbClr val="F26B43"/>
          </p15:clr>
        </p15:guide>
        <p15:guide id="6" pos="1232" userDrawn="1">
          <p15:clr>
            <a:srgbClr val="F26B43"/>
          </p15:clr>
        </p15:guide>
        <p15:guide id="7" pos="1504" userDrawn="1">
          <p15:clr>
            <a:srgbClr val="F26B43"/>
          </p15:clr>
        </p15:guide>
        <p15:guide id="8" pos="2479" userDrawn="1">
          <p15:clr>
            <a:srgbClr val="F26B43"/>
          </p15:clr>
        </p15:guide>
        <p15:guide id="9" pos="2729" userDrawn="1">
          <p15:clr>
            <a:srgbClr val="F26B43"/>
          </p15:clr>
        </p15:guide>
        <p15:guide id="10" pos="3704" userDrawn="1">
          <p15:clr>
            <a:srgbClr val="F26B43"/>
          </p15:clr>
        </p15:guide>
        <p15:guide id="11" pos="3976" userDrawn="1">
          <p15:clr>
            <a:srgbClr val="F26B43"/>
          </p15:clr>
        </p15:guide>
        <p15:guide id="12" pos="4951" userDrawn="1">
          <p15:clr>
            <a:srgbClr val="F26B43"/>
          </p15:clr>
        </p15:guide>
        <p15:guide id="13" pos="5223" userDrawn="1">
          <p15:clr>
            <a:srgbClr val="F26B43"/>
          </p15:clr>
        </p15:guide>
        <p15:guide id="14" pos="6176" userDrawn="1">
          <p15:clr>
            <a:srgbClr val="F26B43"/>
          </p15:clr>
        </p15:guide>
        <p15:guide id="15" pos="6448" userDrawn="1">
          <p15:clr>
            <a:srgbClr val="F26B43"/>
          </p15:clr>
        </p15:guide>
        <p15:guide id="16" pos="7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HczC4qfNuM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health.govt.nz/publication/national-gambling-study-data-explorer" TargetMode="Externa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Relationship Id="rId6" Type="http://schemas.openxmlformats.org/officeDocument/2006/relationships/hyperlink" Target="http://www.epi-interactive.com/" TargetMode="External"/><Relationship Id="rId5" Type="http://schemas.openxmlformats.org/officeDocument/2006/relationships/hyperlink" Target="mailto:uli@epi-interactive.com" TargetMode="Externa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4F6779-E835-4646-8569-923AA6A53A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59606" y="1865314"/>
            <a:ext cx="5599405" cy="1365178"/>
          </a:xfrm>
        </p:spPr>
        <p:txBody>
          <a:bodyPr/>
          <a:lstStyle/>
          <a:p>
            <a:r>
              <a:rPr lang="en-US" sz="3200" dirty="0"/>
              <a:t>Connecting research </a:t>
            </a:r>
            <a:br>
              <a:rPr lang="en-US" sz="3200" dirty="0"/>
            </a:br>
            <a:r>
              <a:rPr lang="en-US" sz="3200" dirty="0"/>
              <a:t>data with stakeholders – </a:t>
            </a:r>
            <a:br>
              <a:rPr lang="en-US" sz="3200" dirty="0"/>
            </a:br>
            <a:r>
              <a:rPr lang="en-US" sz="3200" dirty="0"/>
              <a:t>the Gambling Data Explorer</a:t>
            </a:r>
            <a:endParaRPr lang="en-NZ" sz="32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D2EFC-A4DB-4142-847D-C190A826FD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6650" y="1866976"/>
            <a:ext cx="1544637" cy="1466125"/>
          </a:xfrm>
        </p:spPr>
        <p:txBody>
          <a:bodyPr/>
          <a:lstStyle/>
          <a:p>
            <a:r>
              <a:rPr lang="en-US" dirty="0"/>
              <a:t>Innovations in Applied Data Symposium</a:t>
            </a:r>
          </a:p>
          <a:p>
            <a:endParaRPr lang="en-US" dirty="0"/>
          </a:p>
          <a:p>
            <a:r>
              <a:rPr lang="en-US" b="0" dirty="0"/>
              <a:t>3 June 2021</a:t>
            </a:r>
            <a:endParaRPr lang="en-NZ" b="0" dirty="0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3889D24D-4527-4E10-B895-624F0CEBD985}"/>
              </a:ext>
            </a:extLst>
          </p:cNvPr>
          <p:cNvSpPr txBox="1">
            <a:spLocks/>
          </p:cNvSpPr>
          <p:nvPr/>
        </p:nvSpPr>
        <p:spPr>
          <a:xfrm>
            <a:off x="2356432" y="3417570"/>
            <a:ext cx="5472113" cy="6940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1600" b="1" dirty="0">
                <a:solidFill>
                  <a:srgbClr val="05515E"/>
                </a:solidFill>
              </a:rPr>
              <a:t>Dr Uli Muellner</a:t>
            </a:r>
            <a:br>
              <a:rPr lang="en-NZ" sz="1600" dirty="0">
                <a:solidFill>
                  <a:srgbClr val="05515E"/>
                </a:solidFill>
              </a:rPr>
            </a:br>
            <a:r>
              <a:rPr lang="en-NZ" sz="1600" dirty="0">
                <a:solidFill>
                  <a:srgbClr val="05515E"/>
                </a:solidFill>
              </a:rPr>
              <a:t>Director (IT &amp; Usability), Epi-interactive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CBFE9463-C176-4E32-B0A8-58D128F86537}"/>
              </a:ext>
            </a:extLst>
          </p:cNvPr>
          <p:cNvSpPr txBox="1">
            <a:spLocks/>
          </p:cNvSpPr>
          <p:nvPr/>
        </p:nvSpPr>
        <p:spPr>
          <a:xfrm>
            <a:off x="8066883" y="6371075"/>
            <a:ext cx="2959705" cy="1803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chemeClr val="tx1"/>
                </a:solidFill>
              </a:rPr>
              <a:t>Aotearoa’s Full-Service RStudio partner</a:t>
            </a:r>
            <a:endParaRPr lang="en-NZ" b="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2CA99B-93F8-4363-9C9D-9341F2F5862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48485" y="6299607"/>
            <a:ext cx="921408" cy="32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618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12A290C-948C-402A-8290-FCEFAA681588}"/>
              </a:ext>
            </a:extLst>
          </p:cNvPr>
          <p:cNvSpPr txBox="1">
            <a:spLocks/>
          </p:cNvSpPr>
          <p:nvPr/>
        </p:nvSpPr>
        <p:spPr>
          <a:xfrm>
            <a:off x="504828" y="685576"/>
            <a:ext cx="5591170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The challenge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1EC8F-8305-42EF-AA98-D23EC7821726}"/>
              </a:ext>
            </a:extLst>
          </p:cNvPr>
          <p:cNvCxnSpPr>
            <a:cxnSpLocks/>
          </p:cNvCxnSpPr>
          <p:nvPr/>
        </p:nvCxnSpPr>
        <p:spPr>
          <a:xfrm>
            <a:off x="504828" y="563983"/>
            <a:ext cx="6362697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24A2BB6-98FA-4BE1-AB7D-D7CB2395CD52}"/>
              </a:ext>
            </a:extLst>
          </p:cNvPr>
          <p:cNvSpPr txBox="1">
            <a:spLocks/>
          </p:cNvSpPr>
          <p:nvPr/>
        </p:nvSpPr>
        <p:spPr>
          <a:xfrm>
            <a:off x="504825" y="1194966"/>
            <a:ext cx="6362697" cy="1069973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Delivered by the AUT Gambling and Addictions Research Centre the </a:t>
            </a:r>
            <a:r>
              <a:rPr lang="en-US" sz="1800" b="1" dirty="0"/>
              <a:t>National Gambling Study </a:t>
            </a:r>
            <a:r>
              <a:rPr lang="en-US" sz="1800" dirty="0"/>
              <a:t>(NGS) is the first New Zealand </a:t>
            </a:r>
            <a:r>
              <a:rPr lang="en-US" sz="1800" b="1" dirty="0"/>
              <a:t>population representative longitudinal study </a:t>
            </a:r>
            <a:r>
              <a:rPr lang="en-US" sz="1800" dirty="0"/>
              <a:t>into gambling, health, lifestyles, and attitudes about gambling.</a:t>
            </a:r>
          </a:p>
          <a:p>
            <a:r>
              <a:rPr lang="en-US" sz="1800" dirty="0"/>
              <a:t>How can we make the rich findings from the study </a:t>
            </a:r>
            <a:r>
              <a:rPr lang="en-US" sz="1800" b="1" dirty="0"/>
              <a:t>easy to access for stakeholders</a:t>
            </a:r>
            <a:r>
              <a:rPr lang="en-US" sz="1800" dirty="0"/>
              <a:t>?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6E9E4A9-96F0-479F-83DF-073894C76CF9}"/>
              </a:ext>
            </a:extLst>
          </p:cNvPr>
          <p:cNvSpPr txBox="1">
            <a:spLocks/>
          </p:cNvSpPr>
          <p:nvPr/>
        </p:nvSpPr>
        <p:spPr>
          <a:xfrm>
            <a:off x="504828" y="3848100"/>
            <a:ext cx="5591170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What we did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7B9EF5-0CC3-4523-A6AD-A9B3894B0706}"/>
              </a:ext>
            </a:extLst>
          </p:cNvPr>
          <p:cNvCxnSpPr>
            <a:cxnSpLocks/>
          </p:cNvCxnSpPr>
          <p:nvPr/>
        </p:nvCxnSpPr>
        <p:spPr>
          <a:xfrm>
            <a:off x="504828" y="3726507"/>
            <a:ext cx="1121092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868CC8D1-74B6-4ECF-8310-133357934262}"/>
              </a:ext>
            </a:extLst>
          </p:cNvPr>
          <p:cNvSpPr txBox="1">
            <a:spLocks/>
          </p:cNvSpPr>
          <p:nvPr/>
        </p:nvSpPr>
        <p:spPr>
          <a:xfrm>
            <a:off x="504825" y="4357489"/>
            <a:ext cx="11210922" cy="2101353"/>
          </a:xfrm>
          <a:prstGeom prst="rect">
            <a:avLst/>
          </a:prstGeom>
        </p:spPr>
        <p:txBody>
          <a:bodyPr lIns="0" r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To support the </a:t>
            </a:r>
            <a:r>
              <a:rPr lang="en-US" sz="1800" b="1" dirty="0"/>
              <a:t>dissemination and use of the findings </a:t>
            </a:r>
            <a:r>
              <a:rPr lang="en-US" sz="1800" dirty="0"/>
              <a:t>from the study the </a:t>
            </a:r>
            <a:r>
              <a:rPr lang="en-US" sz="1800" b="1" dirty="0"/>
              <a:t>National Gambling Study Explorer </a:t>
            </a:r>
            <a:r>
              <a:rPr lang="en-US" sz="1800" dirty="0"/>
              <a:t>provides easy and user-friendly access for stakeholders to information on gambling participation and epidemiological risk factors. </a:t>
            </a:r>
          </a:p>
          <a:p>
            <a:r>
              <a:rPr lang="en-US" sz="1800" dirty="0"/>
              <a:t>Stakeholders can </a:t>
            </a:r>
            <a:r>
              <a:rPr lang="en-US" sz="1800" b="1" dirty="0"/>
              <a:t>download data </a:t>
            </a:r>
            <a:r>
              <a:rPr lang="en-US" sz="1800" dirty="0"/>
              <a:t>from the study in CSV format.</a:t>
            </a:r>
          </a:p>
          <a:p>
            <a:r>
              <a:rPr lang="en-US" sz="1800" dirty="0"/>
              <a:t>Dedicated information sections provide an </a:t>
            </a:r>
            <a:r>
              <a:rPr lang="en-US" sz="1800" b="1" dirty="0"/>
              <a:t>overview of methods </a:t>
            </a:r>
            <a:r>
              <a:rPr lang="en-US" sz="1800" dirty="0"/>
              <a:t>such as how people were selected and how the data was collected.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872FAC-4040-4DDD-9D1C-81F389DBD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1291" y="563982"/>
            <a:ext cx="4564456" cy="25675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06FC7C-E4B9-458B-B024-2D93327A4A36}"/>
              </a:ext>
            </a:extLst>
          </p:cNvPr>
          <p:cNvSpPr txBox="1"/>
          <p:nvPr/>
        </p:nvSpPr>
        <p:spPr>
          <a:xfrm>
            <a:off x="7151291" y="3131489"/>
            <a:ext cx="456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Click here for video</a:t>
            </a:r>
            <a:endParaRPr lang="en-NZ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43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51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EDA69D86-EABF-43E1-A8AC-F3990F79EE90}"/>
              </a:ext>
            </a:extLst>
          </p:cNvPr>
          <p:cNvSpPr txBox="1">
            <a:spLocks/>
          </p:cNvSpPr>
          <p:nvPr/>
        </p:nvSpPr>
        <p:spPr>
          <a:xfrm>
            <a:off x="408873" y="396766"/>
            <a:ext cx="11374254" cy="694026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>
                <a:solidFill>
                  <a:schemeClr val="bg1"/>
                </a:solidFill>
              </a:rPr>
              <a:t>Access the dashboard at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health.govt.nz/publication/national-gambling-study-data-explorer</a:t>
            </a:r>
            <a:endParaRPr lang="en-US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6D9F5AEC-2180-42D3-BBE0-8A653C91614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61719" y="6209453"/>
            <a:ext cx="921408" cy="323249"/>
          </a:xfrm>
          <a:prstGeom prst="rect">
            <a:avLst/>
          </a:prstGeom>
        </p:spPr>
      </p:pic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24A058EA-827A-4C84-8B74-6AA25EEB1F33}"/>
              </a:ext>
            </a:extLst>
          </p:cNvPr>
          <p:cNvSpPr txBox="1">
            <a:spLocks/>
          </p:cNvSpPr>
          <p:nvPr/>
        </p:nvSpPr>
        <p:spPr>
          <a:xfrm>
            <a:off x="8066883" y="6280919"/>
            <a:ext cx="2959705" cy="18031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Aotearoa’s Full-Service RStudio partner</a:t>
            </a:r>
            <a:endParaRPr lang="en-NZ" b="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E7BF0A5-0426-4367-91B5-27EA6294AA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08873" y="6214036"/>
            <a:ext cx="1521112" cy="378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4BC4C8-D850-4831-AB06-9604B813BE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611" y="1352550"/>
            <a:ext cx="8306778" cy="466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12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173363-A198-4013-AE3C-520C9C1057EF}"/>
              </a:ext>
            </a:extLst>
          </p:cNvPr>
          <p:cNvSpPr/>
          <p:nvPr/>
        </p:nvSpPr>
        <p:spPr>
          <a:xfrm>
            <a:off x="7296150" y="0"/>
            <a:ext cx="4895850" cy="6857998"/>
          </a:xfrm>
          <a:prstGeom prst="rect">
            <a:avLst/>
          </a:prstGeom>
          <a:solidFill>
            <a:srgbClr val="05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12A290C-948C-402A-8290-FCEFAA681588}"/>
              </a:ext>
            </a:extLst>
          </p:cNvPr>
          <p:cNvSpPr txBox="1">
            <a:spLocks/>
          </p:cNvSpPr>
          <p:nvPr/>
        </p:nvSpPr>
        <p:spPr>
          <a:xfrm>
            <a:off x="609595" y="612629"/>
            <a:ext cx="5238744" cy="3877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rgbClr val="44444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NZ" sz="2800" b="1" dirty="0">
                <a:solidFill>
                  <a:srgbClr val="00ADD8"/>
                </a:solidFill>
              </a:rPr>
              <a:t>Conclusions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D1EC8F-8305-42EF-AA98-D23EC7821726}"/>
              </a:ext>
            </a:extLst>
          </p:cNvPr>
          <p:cNvCxnSpPr>
            <a:cxnSpLocks/>
          </p:cNvCxnSpPr>
          <p:nvPr/>
        </p:nvCxnSpPr>
        <p:spPr>
          <a:xfrm>
            <a:off x="609595" y="491036"/>
            <a:ext cx="6505572" cy="0"/>
          </a:xfrm>
          <a:prstGeom prst="line">
            <a:avLst/>
          </a:prstGeom>
          <a:ln w="63500">
            <a:solidFill>
              <a:srgbClr val="00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24A2BB6-98FA-4BE1-AB7D-D7CB2395CD52}"/>
              </a:ext>
            </a:extLst>
          </p:cNvPr>
          <p:cNvSpPr txBox="1">
            <a:spLocks/>
          </p:cNvSpPr>
          <p:nvPr/>
        </p:nvSpPr>
        <p:spPr>
          <a:xfrm>
            <a:off x="609592" y="1122020"/>
            <a:ext cx="6505572" cy="2417950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We demonstrates an </a:t>
            </a:r>
            <a:r>
              <a:rPr lang="en-US" sz="1800" b="1" dirty="0"/>
              <a:t>innovative way to share research </a:t>
            </a:r>
            <a:r>
              <a:rPr lang="en-US" sz="1800" dirty="0"/>
              <a:t>findings and data with stakeholders through online dashboards.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We provide the </a:t>
            </a:r>
            <a:r>
              <a:rPr lang="en-US" sz="1800" b="1" dirty="0"/>
              <a:t>data in context </a:t>
            </a:r>
            <a:r>
              <a:rPr lang="en-US" sz="1800" dirty="0"/>
              <a:t>alongside methodology overviews and references prepared by the lead researchers.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Interactive dashboards can supplement traditional reporting </a:t>
            </a:r>
            <a:r>
              <a:rPr lang="en-US" sz="1800" dirty="0"/>
              <a:t>of research to connect key findings with stakeholders.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79EC5C-BD0B-4AAE-899D-9A1A8A949A2F}"/>
              </a:ext>
            </a:extLst>
          </p:cNvPr>
          <p:cNvGrpSpPr/>
          <p:nvPr/>
        </p:nvGrpSpPr>
        <p:grpSpPr>
          <a:xfrm>
            <a:off x="7619997" y="4248401"/>
            <a:ext cx="4267203" cy="1136766"/>
            <a:chOff x="7619997" y="2478670"/>
            <a:chExt cx="4267203" cy="1136766"/>
          </a:xfrm>
        </p:grpSpPr>
        <p:sp>
          <p:nvSpPr>
            <p:cNvPr id="19" name="Picture Placeholder 4">
              <a:extLst>
                <a:ext uri="{FF2B5EF4-FFF2-40B4-BE49-F238E27FC236}">
                  <a16:creationId xmlns:a16="http://schemas.microsoft.com/office/drawing/2014/main" id="{0C279C5C-01C9-423F-8683-CA69EC0B96D7}"/>
                </a:ext>
              </a:extLst>
            </p:cNvPr>
            <p:cNvSpPr txBox="1">
              <a:spLocks/>
            </p:cNvSpPr>
            <p:nvPr/>
          </p:nvSpPr>
          <p:spPr>
            <a:xfrm>
              <a:off x="7619997" y="2570719"/>
              <a:ext cx="4267203" cy="1044717"/>
            </a:xfrm>
            <a:prstGeom prst="rect">
              <a:avLst/>
            </a:prstGeom>
          </p:spPr>
          <p:txBody>
            <a:bodyPr l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>
                  <a:solidFill>
                    <a:schemeClr val="bg1"/>
                  </a:solidFill>
                </a:rPr>
                <a:t>Thanks to AUT colleagues Maria Bellringer (AUT Gambling and Addictions Research Centre) as well as Nick Garrett for a great collaboration and the Ministry of Health for funding and supporting this work (John Wren and Sean-Paul Kearns).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2F591ED-DF2F-4FF0-BBFF-F3814A76EE89}"/>
                </a:ext>
              </a:extLst>
            </p:cNvPr>
            <p:cNvCxnSpPr>
              <a:cxnSpLocks/>
            </p:cNvCxnSpPr>
            <p:nvPr/>
          </p:nvCxnSpPr>
          <p:spPr>
            <a:xfrm>
              <a:off x="7619997" y="2478670"/>
              <a:ext cx="4267203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35B49AA-5A62-4A2D-B8D0-AD62F514BAC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97920" y="5715414"/>
            <a:ext cx="693771" cy="492465"/>
          </a:xfrm>
          <a:prstGeom prst="rect">
            <a:avLst/>
          </a:prstGeom>
        </p:spPr>
      </p:pic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A0476227-4023-4672-8B6C-7D2BAD77D89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9519" y="5710824"/>
            <a:ext cx="1235032" cy="498492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6531E67C-456E-40CA-8326-3D4369FFD5C5}"/>
              </a:ext>
            </a:extLst>
          </p:cNvPr>
          <p:cNvGrpSpPr/>
          <p:nvPr/>
        </p:nvGrpSpPr>
        <p:grpSpPr>
          <a:xfrm>
            <a:off x="7619997" y="1979145"/>
            <a:ext cx="4267203" cy="1618282"/>
            <a:chOff x="7619997" y="559535"/>
            <a:chExt cx="4267203" cy="1618282"/>
          </a:xfrm>
        </p:grpSpPr>
        <p:pic>
          <p:nvPicPr>
            <p:cNvPr id="20" name="Picture 19" descr="Text&#10;&#10;Description automatically generated">
              <a:extLst>
                <a:ext uri="{FF2B5EF4-FFF2-40B4-BE49-F238E27FC236}">
                  <a16:creationId xmlns:a16="http://schemas.microsoft.com/office/drawing/2014/main" id="{E61EF1AD-6300-42B7-9FE7-41267C061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19997" y="1693678"/>
              <a:ext cx="1944492" cy="484139"/>
            </a:xfrm>
            <a:prstGeom prst="rect">
              <a:avLst/>
            </a:prstGeom>
          </p:spPr>
        </p:pic>
        <p:sp>
          <p:nvSpPr>
            <p:cNvPr id="22" name="Picture Placeholder 4">
              <a:extLst>
                <a:ext uri="{FF2B5EF4-FFF2-40B4-BE49-F238E27FC236}">
                  <a16:creationId xmlns:a16="http://schemas.microsoft.com/office/drawing/2014/main" id="{D253392B-AD05-4BF0-B523-4ED17EAB0B70}"/>
                </a:ext>
              </a:extLst>
            </p:cNvPr>
            <p:cNvSpPr txBox="1">
              <a:spLocks/>
            </p:cNvSpPr>
            <p:nvPr/>
          </p:nvSpPr>
          <p:spPr>
            <a:xfrm>
              <a:off x="7619997" y="657001"/>
              <a:ext cx="4067173" cy="1120120"/>
            </a:xfrm>
            <a:prstGeom prst="rect">
              <a:avLst/>
            </a:prstGeom>
          </p:spPr>
          <p:txBody>
            <a:bodyPr l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sz="1400" dirty="0" err="1">
                  <a:solidFill>
                    <a:schemeClr val="bg1"/>
                  </a:solidFill>
                </a:rPr>
                <a:t>Contact</a:t>
              </a:r>
              <a:r>
                <a:rPr lang="es-ES" sz="1400" dirty="0">
                  <a:solidFill>
                    <a:schemeClr val="bg1"/>
                  </a:solidFill>
                </a:rPr>
                <a:t> </a:t>
              </a:r>
              <a:r>
                <a:rPr lang="es-ES" sz="1400" dirty="0" err="1">
                  <a:solidFill>
                    <a:schemeClr val="bg1"/>
                  </a:solidFill>
                </a:rPr>
                <a:t>for</a:t>
              </a:r>
              <a:r>
                <a:rPr lang="es-ES" sz="1400" dirty="0">
                  <a:solidFill>
                    <a:schemeClr val="bg1"/>
                  </a:solidFill>
                </a:rPr>
                <a:t> </a:t>
              </a:r>
              <a:r>
                <a:rPr lang="es-ES" sz="1400" dirty="0" err="1">
                  <a:solidFill>
                    <a:schemeClr val="bg1"/>
                  </a:solidFill>
                </a:rPr>
                <a:t>questions</a:t>
              </a:r>
              <a:r>
                <a:rPr lang="es-ES" sz="1400" dirty="0">
                  <a:solidFill>
                    <a:schemeClr val="bg1"/>
                  </a:solidFill>
                </a:rPr>
                <a:t>:</a:t>
              </a:r>
            </a:p>
            <a:p>
              <a:r>
                <a:rPr lang="es-ES" sz="1400" b="1" dirty="0" err="1">
                  <a:solidFill>
                    <a:schemeClr val="bg1"/>
                  </a:solidFill>
                </a:rPr>
                <a:t>Dr</a:t>
              </a:r>
              <a:r>
                <a:rPr lang="es-ES" sz="1400" b="1" dirty="0">
                  <a:solidFill>
                    <a:schemeClr val="bg1"/>
                  </a:solidFill>
                </a:rPr>
                <a:t> Uli Muellner </a:t>
              </a:r>
            </a:p>
            <a:p>
              <a:pPr>
                <a:spcBef>
                  <a:spcPts val="600"/>
                </a:spcBef>
              </a:pPr>
              <a:r>
                <a:rPr lang="es-ES" sz="1400" dirty="0">
                  <a:solidFill>
                    <a:schemeClr val="bg1"/>
                  </a:solidFill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uli@epi-interactive.com</a:t>
              </a:r>
              <a:r>
                <a:rPr lang="es-ES" sz="1400" dirty="0">
                  <a:solidFill>
                    <a:schemeClr val="bg1"/>
                  </a:solidFill>
                </a:rPr>
                <a:t> | </a:t>
              </a:r>
              <a:r>
                <a:rPr lang="es-ES" sz="1400" dirty="0">
                  <a:solidFill>
                    <a:schemeClr val="bg1"/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www.epi-interactive.com</a:t>
              </a:r>
              <a:endParaRPr lang="es-ES" sz="14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1566057-D64E-4920-AF92-601E7E414574}"/>
                </a:ext>
              </a:extLst>
            </p:cNvPr>
            <p:cNvCxnSpPr>
              <a:cxnSpLocks/>
            </p:cNvCxnSpPr>
            <p:nvPr/>
          </p:nvCxnSpPr>
          <p:spPr>
            <a:xfrm>
              <a:off x="7629519" y="559535"/>
              <a:ext cx="4257681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Picture Placeholder 4">
            <a:extLst>
              <a:ext uri="{FF2B5EF4-FFF2-40B4-BE49-F238E27FC236}">
                <a16:creationId xmlns:a16="http://schemas.microsoft.com/office/drawing/2014/main" id="{12A8FC9A-4D98-4CB0-889E-D74979112D93}"/>
              </a:ext>
            </a:extLst>
          </p:cNvPr>
          <p:cNvSpPr txBox="1">
            <a:spLocks/>
          </p:cNvSpPr>
          <p:nvPr/>
        </p:nvSpPr>
        <p:spPr>
          <a:xfrm>
            <a:off x="7610474" y="560037"/>
            <a:ext cx="4276726" cy="734875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Access the dashboard at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800" b="1" dirty="0">
                <a:solidFill>
                  <a:schemeClr val="bg1"/>
                </a:solidFill>
              </a:rPr>
              <a:t>health.govt.nz/publication/</a:t>
            </a:r>
            <a:br>
              <a:rPr lang="en-US" sz="1800" b="1" dirty="0">
                <a:solidFill>
                  <a:schemeClr val="bg1"/>
                </a:solidFill>
              </a:rPr>
            </a:br>
            <a:r>
              <a:rPr lang="en-US" sz="1800" b="1" dirty="0">
                <a:solidFill>
                  <a:schemeClr val="bg1"/>
                </a:solidFill>
              </a:rPr>
              <a:t>national-gambling-study-data-explorer</a:t>
            </a:r>
            <a:endParaRPr lang="en-US" sz="18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59A6501-D01E-4033-85B6-85E8CEC4A21B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4" y="6105406"/>
            <a:ext cx="1334550" cy="468188"/>
          </a:xfrm>
          <a:prstGeom prst="rect">
            <a:avLst/>
          </a:prstGeom>
        </p:spPr>
      </p:pic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5EECA82A-1491-4D1E-97AE-ACB9548C56F8}"/>
              </a:ext>
            </a:extLst>
          </p:cNvPr>
          <p:cNvSpPr txBox="1">
            <a:spLocks/>
          </p:cNvSpPr>
          <p:nvPr/>
        </p:nvSpPr>
        <p:spPr>
          <a:xfrm>
            <a:off x="2084596" y="6209326"/>
            <a:ext cx="4289310" cy="2492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chemeClr val="tx1"/>
                </a:solidFill>
              </a:rPr>
              <a:t>Aotearoa’s Full-Service RStudio partner</a:t>
            </a:r>
            <a:endParaRPr lang="en-NZ" sz="1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108002"/>
      </p:ext>
    </p:extLst>
  </p:cSld>
  <p:clrMapOvr>
    <a:masterClrMapping/>
  </p:clrMapOvr>
</p:sld>
</file>

<file path=ppt/theme/theme1.xml><?xml version="1.0" encoding="utf-8"?>
<a:theme xmlns:a="http://schemas.openxmlformats.org/drawingml/2006/main" name="Epi Theme">
  <a:themeElements>
    <a:clrScheme name="Epi-interactive Theme">
      <a:dk1>
        <a:srgbClr val="444444"/>
      </a:dk1>
      <a:lt1>
        <a:srgbClr val="FFFFFF"/>
      </a:lt1>
      <a:dk2>
        <a:srgbClr val="05515E"/>
      </a:dk2>
      <a:lt2>
        <a:srgbClr val="E7E6E6"/>
      </a:lt2>
      <a:accent1>
        <a:srgbClr val="00ADD8"/>
      </a:accent1>
      <a:accent2>
        <a:srgbClr val="91C53C"/>
      </a:accent2>
      <a:accent3>
        <a:srgbClr val="BE2226"/>
      </a:accent3>
      <a:accent4>
        <a:srgbClr val="D46327"/>
      </a:accent4>
      <a:accent5>
        <a:srgbClr val="305F2E"/>
      </a:accent5>
      <a:accent6>
        <a:srgbClr val="CFECF1"/>
      </a:accent6>
      <a:hlink>
        <a:srgbClr val="00ADD8"/>
      </a:hlink>
      <a:folHlink>
        <a:srgbClr val="305F2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i_Template_Presentation_Aug2020" id="{DD9ECA64-489C-4E6E-BEB9-71D0EE38FBE3}" vid="{3EE4FFC9-013D-4BA5-9E52-630C9913B7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Epi_Template_Presentation_Aug2020</Template>
  <TotalTime>587</TotalTime>
  <Words>309</Words>
  <Application>Microsoft Office PowerPoint</Application>
  <PresentationFormat>Widescreen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Epi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 Poulin</dc:creator>
  <cp:lastModifiedBy>Petra Muellner</cp:lastModifiedBy>
  <cp:revision>33</cp:revision>
  <dcterms:created xsi:type="dcterms:W3CDTF">2020-10-28T02:39:58Z</dcterms:created>
  <dcterms:modified xsi:type="dcterms:W3CDTF">2021-06-01T00:26:56Z</dcterms:modified>
</cp:coreProperties>
</file>